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1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8" r:id="rId8"/>
    <p:sldId id="269" r:id="rId9"/>
    <p:sldId id="263" r:id="rId10"/>
    <p:sldId id="264" r:id="rId11"/>
    <p:sldId id="265" r:id="rId12"/>
    <p:sldId id="267" r:id="rId13"/>
    <p:sldId id="270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15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5DFE5-4D6E-41AD-91D4-960CB775F639}" type="datetimeFigureOut">
              <a:rPr lang="ru-RU" smtClean="0"/>
              <a:t>23.11.2023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FF117-F73F-4496-8297-847C2A7DCCD1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329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5DFE5-4D6E-41AD-91D4-960CB775F639}" type="datetimeFigureOut">
              <a:rPr lang="ru-RU" smtClean="0"/>
              <a:t>23.11.2023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FF117-F73F-4496-8297-847C2A7DCC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2452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5DFE5-4D6E-41AD-91D4-960CB775F639}" type="datetimeFigureOut">
              <a:rPr lang="ru-RU" smtClean="0"/>
              <a:t>23.11.2023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FF117-F73F-4496-8297-847C2A7DCC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54549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5DFE5-4D6E-41AD-91D4-960CB775F639}" type="datetimeFigureOut">
              <a:rPr lang="ru-RU" smtClean="0"/>
              <a:t>23.11.2023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FF117-F73F-4496-8297-847C2A7DCC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7368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5DFE5-4D6E-41AD-91D4-960CB775F639}" type="datetimeFigureOut">
              <a:rPr lang="ru-RU" smtClean="0"/>
              <a:t>23.11.2023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FF117-F73F-4496-8297-847C2A7DCCD1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4010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5DFE5-4D6E-41AD-91D4-960CB775F639}" type="datetimeFigureOut">
              <a:rPr lang="ru-RU" smtClean="0"/>
              <a:t>23.11.2023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FF117-F73F-4496-8297-847C2A7DCC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5503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5DFE5-4D6E-41AD-91D4-960CB775F639}" type="datetimeFigureOut">
              <a:rPr lang="ru-RU" smtClean="0"/>
              <a:t>23.11.2023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FF117-F73F-4496-8297-847C2A7DCC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464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5DFE5-4D6E-41AD-91D4-960CB775F639}" type="datetimeFigureOut">
              <a:rPr lang="ru-RU" smtClean="0"/>
              <a:t>23.11.2023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FF117-F73F-4496-8297-847C2A7DCC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64773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5DFE5-4D6E-41AD-91D4-960CB775F639}" type="datetimeFigureOut">
              <a:rPr lang="ru-RU" smtClean="0"/>
              <a:t>23.11.2023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FF117-F73F-4496-8297-847C2A7DCC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7335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6E75DFE5-4D6E-41AD-91D4-960CB775F639}" type="datetimeFigureOut">
              <a:rPr lang="ru-RU" smtClean="0"/>
              <a:t>23.11.2023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94FF117-F73F-4496-8297-847C2A7DCC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03106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5DFE5-4D6E-41AD-91D4-960CB775F639}" type="datetimeFigureOut">
              <a:rPr lang="ru-RU" smtClean="0"/>
              <a:t>23.11.2023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FF117-F73F-4496-8297-847C2A7DCC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111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6E75DFE5-4D6E-41AD-91D4-960CB775F639}" type="datetimeFigureOut">
              <a:rPr lang="ru-RU" smtClean="0"/>
              <a:t>23.11.2023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C94FF117-F73F-4496-8297-847C2A7DCCD1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6508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3250461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5300" b="1" dirty="0" smtClean="0">
                <a:latin typeface="Gungsuh" panose="02030600000101010101" pitchFamily="18" charset="-127"/>
                <a:ea typeface="Gungsuh" panose="02030600000101010101" pitchFamily="18" charset="-127"/>
              </a:rPr>
              <a:t>Обучение написанию сочинения-рассуждения на уроках литературы в 6-8 классах в рамках подготовки к ГИА</a:t>
            </a:r>
            <a:endParaRPr lang="ru-RU" sz="5300" b="1" dirty="0">
              <a:latin typeface="Gungsuh" panose="02030600000101010101" pitchFamily="18" charset="-127"/>
              <a:ea typeface="Gungsuh" panose="02030600000101010101" pitchFamily="18" charset="-127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8852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Комментарий к тезису.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b="1" dirty="0"/>
              <a:t>Комментарий к тезису </a:t>
            </a:r>
            <a:r>
              <a:rPr lang="ru-RU" sz="2400" dirty="0"/>
              <a:t>– 2-3 предложения, содержащие Ваши размышления в соответствии с заявленным тезисом. </a:t>
            </a:r>
          </a:p>
          <a:p>
            <a:r>
              <a:rPr lang="ru-RU" sz="2400" dirty="0"/>
              <a:t>В данном случае это могут быть размышления по поводу того, где и при каких обстоятельствах может быть </a:t>
            </a:r>
            <a:r>
              <a:rPr lang="ru-RU" sz="2400" dirty="0" smtClean="0"/>
              <a:t>проявлена </a:t>
            </a:r>
            <a:r>
              <a:rPr lang="ru-RU" sz="2400" dirty="0"/>
              <a:t>человеком </a:t>
            </a:r>
            <a:r>
              <a:rPr lang="ru-RU" sz="2400" dirty="0" smtClean="0"/>
              <a:t>ВЕРНОСТЬ? </a:t>
            </a:r>
            <a:r>
              <a:rPr lang="ru-RU" sz="2400" dirty="0"/>
              <a:t>Где и когда ценится такое качество? </a:t>
            </a:r>
          </a:p>
          <a:p>
            <a:r>
              <a:rPr lang="ru-RU" sz="2400" dirty="0"/>
              <a:t>В дружбе, в любви, во время конфликтов, в семейных отношениях, в ситуации нравственного выбора. </a:t>
            </a:r>
          </a:p>
          <a:p>
            <a:r>
              <a:rPr lang="ru-RU" sz="2400" u="sng" dirty="0"/>
              <a:t>Помните</a:t>
            </a:r>
            <a:r>
              <a:rPr lang="ru-RU" sz="2400" dirty="0"/>
              <a:t>, что комментарий должен быть </a:t>
            </a:r>
            <a:r>
              <a:rPr lang="ru-RU" sz="2400" b="1" dirty="0"/>
              <a:t>логически связан </a:t>
            </a:r>
            <a:r>
              <a:rPr lang="ru-RU" sz="2400" dirty="0"/>
              <a:t>с дальнейшими аргументами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137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727385"/>
          </a:xfrm>
        </p:spPr>
        <p:txBody>
          <a:bodyPr/>
          <a:lstStyle/>
          <a:p>
            <a:r>
              <a:rPr lang="ru-RU" b="1" dirty="0"/>
              <a:t>Аргументы + примеры.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9010" y="1013987"/>
            <a:ext cx="10999960" cy="5106155"/>
          </a:xfrm>
        </p:spPr>
        <p:txBody>
          <a:bodyPr>
            <a:normAutofit fontScale="92500" lnSpcReduction="10000"/>
          </a:bodyPr>
          <a:lstStyle/>
          <a:p>
            <a:r>
              <a:rPr lang="ru-RU" b="1" u="sng" dirty="0"/>
              <a:t>1-й аргумент </a:t>
            </a:r>
            <a:r>
              <a:rPr lang="ru-RU" dirty="0"/>
              <a:t>- из поэмы Некрасова «Русские женщины».</a:t>
            </a:r>
          </a:p>
          <a:p>
            <a:r>
              <a:rPr lang="ru-RU" dirty="0" smtClean="0"/>
              <a:t>Когда </a:t>
            </a:r>
            <a:r>
              <a:rPr lang="ru-RU" dirty="0"/>
              <a:t>ищем доказательства в тексте, удобно сначала составить план.  Можно использовать вопросительные предложения. Вопрос </a:t>
            </a:r>
            <a:r>
              <a:rPr lang="ru-RU" dirty="0" smtClean="0"/>
              <a:t>приводит к размышлению. </a:t>
            </a:r>
            <a:r>
              <a:rPr lang="ru-RU" dirty="0"/>
              <a:t>На основе этого нужно сделать </a:t>
            </a:r>
            <a:r>
              <a:rPr lang="ru-RU" dirty="0" err="1"/>
              <a:t>микровывод</a:t>
            </a:r>
            <a:r>
              <a:rPr lang="ru-RU" dirty="0"/>
              <a:t>.  </a:t>
            </a:r>
          </a:p>
          <a:p>
            <a:r>
              <a:rPr lang="ru-RU" dirty="0"/>
              <a:t>–  Кто является героиней поэмы?</a:t>
            </a:r>
          </a:p>
          <a:p>
            <a:r>
              <a:rPr lang="ru-RU" dirty="0"/>
              <a:t>– Что она совершила?</a:t>
            </a:r>
          </a:p>
          <a:p>
            <a:r>
              <a:rPr lang="ru-RU" dirty="0"/>
              <a:t>– Могло ли что-либо испугать героиню?</a:t>
            </a:r>
          </a:p>
          <a:p>
            <a:r>
              <a:rPr lang="ru-RU" dirty="0"/>
              <a:t>– В чем княгиня видела свой долг?  </a:t>
            </a:r>
          </a:p>
          <a:p>
            <a:r>
              <a:rPr lang="ru-RU" sz="2600" b="1" dirty="0"/>
              <a:t>– О чем это говорит</a:t>
            </a:r>
            <a:r>
              <a:rPr lang="ru-RU" sz="2600" b="1" dirty="0" smtClean="0"/>
              <a:t>?</a:t>
            </a:r>
          </a:p>
          <a:p>
            <a:r>
              <a:rPr lang="ru-RU" b="1" u="sng" dirty="0"/>
              <a:t>2-й </a:t>
            </a:r>
            <a:r>
              <a:rPr lang="ru-RU" b="1" u="sng" dirty="0" smtClean="0"/>
              <a:t>аргумент </a:t>
            </a:r>
            <a:r>
              <a:rPr lang="ru-RU" dirty="0" smtClean="0"/>
              <a:t>– </a:t>
            </a:r>
            <a:r>
              <a:rPr lang="ru-RU" dirty="0"/>
              <a:t>из прочитанного ранее произведения.</a:t>
            </a:r>
          </a:p>
          <a:p>
            <a:r>
              <a:rPr lang="ru-RU" dirty="0"/>
              <a:t>Какое произведения, где поднимается тема верности, вы знаете?</a:t>
            </a:r>
          </a:p>
          <a:p>
            <a:r>
              <a:rPr lang="ru-RU" dirty="0"/>
              <a:t>Запись в рабочих листах: Н.В. Гоголь «Тарас Бульба», А.И. Куприн «Белый пудель».</a:t>
            </a:r>
          </a:p>
          <a:p>
            <a:r>
              <a:rPr lang="ru-RU" dirty="0"/>
              <a:t> </a:t>
            </a:r>
            <a:r>
              <a:rPr lang="ru-RU" b="1" u="sng" dirty="0" smtClean="0"/>
              <a:t>Задание</a:t>
            </a:r>
            <a:r>
              <a:rPr lang="ru-RU" b="1" u="sng" dirty="0"/>
              <a:t>:</a:t>
            </a:r>
            <a:r>
              <a:rPr lang="ru-RU" dirty="0"/>
              <a:t> Напишите 2-й аргумент, используя приведённые примеры.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5644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1225326"/>
          </a:xfrm>
        </p:spPr>
        <p:txBody>
          <a:bodyPr/>
          <a:lstStyle/>
          <a:p>
            <a:r>
              <a:rPr lang="ru-RU" b="1" dirty="0" smtClean="0"/>
              <a:t>Вывод. Абзацное членение.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446424"/>
          </a:xfrm>
        </p:spPr>
        <p:txBody>
          <a:bodyPr>
            <a:normAutofit/>
          </a:bodyPr>
          <a:lstStyle/>
          <a:p>
            <a:r>
              <a:rPr lang="ru-RU" sz="2600" u="sng" dirty="0"/>
              <a:t>Слово учителя</a:t>
            </a:r>
            <a:r>
              <a:rPr lang="ru-RU" sz="2600" dirty="0"/>
              <a:t>: вывод к сочинению – это общий итог, подтверждающий выдвинутый тезис, без него рассуждение будет незаконченным. Вывод должен быть связан по смыслу с тезисом</a:t>
            </a:r>
            <a:r>
              <a:rPr lang="ru-RU" sz="2600" dirty="0" smtClean="0"/>
              <a:t>.</a:t>
            </a:r>
          </a:p>
          <a:p>
            <a:r>
              <a:rPr lang="ru-RU" sz="2600" u="sng" dirty="0" smtClean="0"/>
              <a:t>Вопросы </a:t>
            </a:r>
            <a:r>
              <a:rPr lang="ru-RU" sz="2600" u="sng" dirty="0"/>
              <a:t>классу:</a:t>
            </a:r>
            <a:endParaRPr lang="ru-RU" sz="2600" dirty="0"/>
          </a:p>
          <a:p>
            <a:r>
              <a:rPr lang="ru-RU" sz="2600" dirty="0"/>
              <a:t>- Сколько частей можно выделить в данном сочинении? (4 части).</a:t>
            </a:r>
          </a:p>
          <a:p>
            <a:r>
              <a:rPr lang="ru-RU" sz="2600" dirty="0"/>
              <a:t> </a:t>
            </a:r>
            <a:r>
              <a:rPr lang="ru-RU" sz="2600" dirty="0" smtClean="0"/>
              <a:t>Схема </a:t>
            </a:r>
            <a:r>
              <a:rPr lang="ru-RU" sz="2600" dirty="0"/>
              <a:t>сочинения – рассуждения дана для того, чтобы связать свой текст </a:t>
            </a:r>
            <a:r>
              <a:rPr lang="ru-RU" sz="2600" dirty="0" smtClean="0"/>
              <a:t>– единый организм,  </a:t>
            </a:r>
            <a:r>
              <a:rPr lang="ru-RU" sz="2600" dirty="0"/>
              <a:t>в котором </a:t>
            </a:r>
            <a:r>
              <a:rPr lang="ru-RU" sz="2600" dirty="0" smtClean="0"/>
              <a:t>все вытекает </a:t>
            </a:r>
            <a:r>
              <a:rPr lang="ru-RU" sz="2600" dirty="0"/>
              <a:t>одно из другого. Используйте клише, уместные вводные слова, комментарии к тезису.</a:t>
            </a:r>
          </a:p>
          <a:p>
            <a:endParaRPr lang="ru-RU" dirty="0"/>
          </a:p>
          <a:p>
            <a:r>
              <a:rPr lang="ru-RU" dirty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1992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636849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Рабочий лист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7280" y="896292"/>
            <a:ext cx="10753706" cy="5305332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/>
              <a:t> Рабочий лист   ученика </a:t>
            </a:r>
            <a:r>
              <a:rPr lang="ru-RU" b="1" dirty="0"/>
              <a:t>7 класса</a:t>
            </a:r>
            <a:r>
              <a:rPr lang="ru-RU" dirty="0"/>
              <a:t>  _____________________________________</a:t>
            </a:r>
          </a:p>
          <a:p>
            <a:r>
              <a:rPr lang="ru-RU" dirty="0"/>
              <a:t>Подготовка к сочинению-рассуждению на </a:t>
            </a:r>
            <a:r>
              <a:rPr lang="ru-RU" dirty="0" smtClean="0"/>
              <a:t>тему: _________________________________________  </a:t>
            </a:r>
            <a:endParaRPr lang="ru-RU" dirty="0"/>
          </a:p>
          <a:p>
            <a:endParaRPr lang="ru-RU" b="1" dirty="0" smtClean="0"/>
          </a:p>
          <a:p>
            <a:r>
              <a:rPr lang="ru-RU" b="1" dirty="0" smtClean="0"/>
              <a:t>1</a:t>
            </a:r>
            <a:r>
              <a:rPr lang="ru-RU" b="1" dirty="0"/>
              <a:t>. </a:t>
            </a:r>
            <a:r>
              <a:rPr lang="ru-RU" b="1" dirty="0" smtClean="0"/>
              <a:t>Тезис.</a:t>
            </a:r>
            <a:r>
              <a:rPr lang="ru-RU" dirty="0" smtClean="0"/>
              <a:t>___________________________________________________________________________  __________________________________________________________________________________  </a:t>
            </a:r>
          </a:p>
          <a:p>
            <a:r>
              <a:rPr lang="ru-RU" b="1" dirty="0" smtClean="0"/>
              <a:t>Переход </a:t>
            </a:r>
            <a:r>
              <a:rPr lang="ru-RU" b="1" dirty="0"/>
              <a:t>к доказательствам.</a:t>
            </a:r>
            <a:r>
              <a:rPr lang="ru-RU" dirty="0"/>
              <a:t>  Многие русские писатели обращались  к этой теме в своих произведениях</a:t>
            </a:r>
            <a:r>
              <a:rPr lang="ru-RU" dirty="0" smtClean="0"/>
              <a:t>. (</a:t>
            </a:r>
            <a:r>
              <a:rPr lang="ru-RU" dirty="0"/>
              <a:t>Русские-писатели классики не раз обращались в своих произведениях к теме верности.) </a:t>
            </a:r>
          </a:p>
          <a:p>
            <a:r>
              <a:rPr lang="ru-RU" b="1" dirty="0"/>
              <a:t> </a:t>
            </a:r>
            <a:r>
              <a:rPr lang="ru-RU" b="1" dirty="0" smtClean="0"/>
              <a:t>2. Доказательства </a:t>
            </a:r>
            <a:r>
              <a:rPr lang="ru-RU" b="1" dirty="0"/>
              <a:t>(аргументы).</a:t>
            </a:r>
            <a:endParaRPr lang="ru-RU" dirty="0"/>
          </a:p>
          <a:p>
            <a:r>
              <a:rPr lang="ru-RU" dirty="0"/>
              <a:t>1) Рассуждая  о верности, нельзя не вспомнить   ___________________   (</a:t>
            </a:r>
            <a:r>
              <a:rPr lang="ru-RU" i="1" dirty="0"/>
              <a:t>поэму, рассказ, комедию, повесть, </a:t>
            </a:r>
            <a:r>
              <a:rPr lang="ru-RU" sz="2200" b="1" i="1" dirty="0"/>
              <a:t>произведение</a:t>
            </a:r>
            <a:r>
              <a:rPr lang="ru-RU" dirty="0"/>
              <a:t>)  </a:t>
            </a:r>
            <a:r>
              <a:rPr lang="ru-RU" dirty="0" smtClean="0"/>
              <a:t>________________________________________________(</a:t>
            </a:r>
            <a:r>
              <a:rPr lang="ru-RU" i="1" dirty="0"/>
              <a:t>Ф.И.О. автора) </a:t>
            </a:r>
            <a:r>
              <a:rPr lang="ru-RU" i="1" dirty="0" smtClean="0"/>
              <a:t>______________________________________________________________  (</a:t>
            </a:r>
            <a:r>
              <a:rPr lang="ru-RU" i="1" dirty="0"/>
              <a:t>название </a:t>
            </a:r>
            <a:r>
              <a:rPr lang="ru-RU" i="1" dirty="0" smtClean="0"/>
              <a:t>произведения). __________________________________________________________________________________</a:t>
            </a:r>
          </a:p>
          <a:p>
            <a:r>
              <a:rPr lang="ru-RU" dirty="0" smtClean="0"/>
              <a:t>2</a:t>
            </a:r>
            <a:r>
              <a:rPr lang="ru-RU" dirty="0"/>
              <a:t>) Подобную проблему поднимал и </a:t>
            </a:r>
            <a:r>
              <a:rPr lang="ru-RU" dirty="0" smtClean="0"/>
              <a:t>________________________________________(</a:t>
            </a:r>
            <a:r>
              <a:rPr lang="ru-RU" i="1" dirty="0"/>
              <a:t>Ф.И.О. автора) </a:t>
            </a:r>
            <a:r>
              <a:rPr lang="ru-RU" dirty="0"/>
              <a:t>  </a:t>
            </a:r>
            <a:r>
              <a:rPr lang="ru-RU" dirty="0" smtClean="0"/>
              <a:t>    в </a:t>
            </a:r>
            <a:r>
              <a:rPr lang="ru-RU" dirty="0"/>
              <a:t>своем произведении</a:t>
            </a:r>
            <a:r>
              <a:rPr lang="ru-RU" dirty="0" smtClean="0"/>
              <a:t>____________________________________________</a:t>
            </a:r>
            <a:r>
              <a:rPr lang="ru-RU" i="1" dirty="0" smtClean="0"/>
              <a:t>(</a:t>
            </a:r>
            <a:r>
              <a:rPr lang="ru-RU" i="1" dirty="0"/>
              <a:t>название произведения</a:t>
            </a:r>
            <a:r>
              <a:rPr lang="ru-RU" i="1" dirty="0" smtClean="0"/>
              <a:t>).  ___________________________________________________________________________________</a:t>
            </a:r>
          </a:p>
          <a:p>
            <a:r>
              <a:rPr lang="ru-RU" b="1" dirty="0" smtClean="0"/>
              <a:t>3. Общий </a:t>
            </a:r>
            <a:r>
              <a:rPr lang="ru-RU" b="1" dirty="0"/>
              <a:t>вывод. </a:t>
            </a:r>
            <a:r>
              <a:rPr lang="ru-RU" dirty="0"/>
              <a:t>___________________________________________________________________ </a:t>
            </a:r>
            <a:r>
              <a:rPr lang="ru-RU" i="1" dirty="0" smtClean="0"/>
              <a:t>___________________________________________________________________________________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0202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7105805"/>
              </p:ext>
            </p:extLst>
          </p:nvPr>
        </p:nvGraphicFramePr>
        <p:xfrm>
          <a:off x="561315" y="117696"/>
          <a:ext cx="11171977" cy="62093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15628">
                  <a:extLst>
                    <a:ext uri="{9D8B030D-6E8A-4147-A177-3AD203B41FA5}">
                      <a16:colId xmlns:a16="http://schemas.microsoft.com/office/drawing/2014/main" val="2408725431"/>
                    </a:ext>
                  </a:extLst>
                </a:gridCol>
                <a:gridCol w="3503691">
                  <a:extLst>
                    <a:ext uri="{9D8B030D-6E8A-4147-A177-3AD203B41FA5}">
                      <a16:colId xmlns:a16="http://schemas.microsoft.com/office/drawing/2014/main" val="416700523"/>
                    </a:ext>
                  </a:extLst>
                </a:gridCol>
                <a:gridCol w="4852658">
                  <a:extLst>
                    <a:ext uri="{9D8B030D-6E8A-4147-A177-3AD203B41FA5}">
                      <a16:colId xmlns:a16="http://schemas.microsoft.com/office/drawing/2014/main" val="134506135"/>
                    </a:ext>
                  </a:extLst>
                </a:gridCol>
              </a:tblGrid>
              <a:tr h="36213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7030A0"/>
                          </a:solidFill>
                          <a:effectLst/>
                        </a:rPr>
                        <a:t>6 класс</a:t>
                      </a:r>
                      <a:endParaRPr lang="ru-RU" sz="1400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547" marR="5754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 smtClean="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547" marR="5754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547" marR="57547" marT="0" marB="0"/>
                </a:tc>
                <a:extLst>
                  <a:ext uri="{0D108BD9-81ED-4DB2-BD59-A6C34878D82A}">
                    <a16:rowId xmlns:a16="http://schemas.microsoft.com/office/drawing/2014/main" val="77060520"/>
                  </a:ext>
                </a:extLst>
              </a:tr>
              <a:tr h="53543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А.С. Пушкин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547" marR="5754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Роман «Дубровский»</a:t>
                      </a:r>
                      <a:endParaRPr lang="ru-RU" sz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547" marR="5754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Чувство собственного достоинства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547" marR="57547" marT="0" marB="0"/>
                </a:tc>
                <a:extLst>
                  <a:ext uri="{0D108BD9-81ED-4DB2-BD59-A6C34878D82A}">
                    <a16:rowId xmlns:a16="http://schemas.microsoft.com/office/drawing/2014/main" val="3491688222"/>
                  </a:ext>
                </a:extLst>
              </a:tr>
              <a:tr h="60217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Л.Н. Толстой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547" marR="5754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Рассказ «Бедные люди»</a:t>
                      </a:r>
                      <a:endParaRPr lang="ru-RU" sz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547" marR="5754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Доброта, милосердие, сострадание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547" marR="57547" marT="0" marB="0"/>
                </a:tc>
                <a:extLst>
                  <a:ext uri="{0D108BD9-81ED-4DB2-BD59-A6C34878D82A}">
                    <a16:rowId xmlns:a16="http://schemas.microsoft.com/office/drawing/2014/main" val="3138608353"/>
                  </a:ext>
                </a:extLst>
              </a:tr>
              <a:tr h="80354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В.Г. Короленко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547" marR="5754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Повесть «В дурном обществе»</a:t>
                      </a:r>
                      <a:endParaRPr lang="ru-RU" sz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547" marR="5754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Дружба, доброта, милосердие, сострадание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547" marR="57547" marT="0" marB="0"/>
                </a:tc>
                <a:extLst>
                  <a:ext uri="{0D108BD9-81ED-4DB2-BD59-A6C34878D82A}">
                    <a16:rowId xmlns:a16="http://schemas.microsoft.com/office/drawing/2014/main" val="2414690514"/>
                  </a:ext>
                </a:extLst>
              </a:tr>
              <a:tr h="81314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А.И. Куприн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547" marR="5754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Рассказ «Белый пудель»</a:t>
                      </a:r>
                      <a:endParaRPr lang="ru-RU" sz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547" marR="5754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Дружба, верность, чувство собственного достоинства, отношение к «братьям меньшим»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547" marR="57547" marT="0" marB="0"/>
                </a:tc>
                <a:extLst>
                  <a:ext uri="{0D108BD9-81ED-4DB2-BD59-A6C34878D82A}">
                    <a16:rowId xmlns:a16="http://schemas.microsoft.com/office/drawing/2014/main" val="3197049028"/>
                  </a:ext>
                </a:extLst>
              </a:tr>
              <a:tr h="80354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С.А.Есенин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547" marR="5754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«Песнь о собаке»</a:t>
                      </a:r>
                      <a:endParaRPr lang="ru-RU" sz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547" marR="5754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Жестокость, </a:t>
                      </a:r>
                      <a:r>
                        <a:rPr lang="ru-RU" sz="2000" dirty="0" smtClean="0">
                          <a:effectLst/>
                        </a:rPr>
                        <a:t>отношение к «братьям меньшим»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547" marR="57547" marT="0" marB="0"/>
                </a:tc>
                <a:extLst>
                  <a:ext uri="{0D108BD9-81ED-4DB2-BD59-A6C34878D82A}">
                    <a16:rowId xmlns:a16="http://schemas.microsoft.com/office/drawing/2014/main" val="2266773978"/>
                  </a:ext>
                </a:extLst>
              </a:tr>
              <a:tr h="53543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В.П. Астафьев 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547" marR="5754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Рассказ «Конь с розовой гривой»</a:t>
                      </a:r>
                      <a:endParaRPr lang="ru-RU" sz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547" marR="5754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Совесть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547" marR="57547" marT="0" marB="0"/>
                </a:tc>
                <a:extLst>
                  <a:ext uri="{0D108BD9-81ED-4DB2-BD59-A6C34878D82A}">
                    <a16:rowId xmlns:a16="http://schemas.microsoft.com/office/drawing/2014/main" val="557702758"/>
                  </a:ext>
                </a:extLst>
              </a:tr>
              <a:tr h="53217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О*Генри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547" marR="5754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Рассказ «Дары волхвов»</a:t>
                      </a:r>
                      <a:endParaRPr lang="ru-RU" sz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547" marR="5754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Душевная </a:t>
                      </a:r>
                      <a:r>
                        <a:rPr lang="ru-RU" sz="2000" dirty="0">
                          <a:effectLst/>
                        </a:rPr>
                        <a:t>красота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547" marR="57547" marT="0" marB="0"/>
                </a:tc>
                <a:extLst>
                  <a:ext uri="{0D108BD9-81ED-4DB2-BD59-A6C34878D82A}">
                    <a16:rowId xmlns:a16="http://schemas.microsoft.com/office/drawing/2014/main" val="2684055236"/>
                  </a:ext>
                </a:extLst>
              </a:tr>
              <a:tr h="53543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Д. Лондон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547" marR="5754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Рассказ «Любовь к жизни»</a:t>
                      </a:r>
                      <a:endParaRPr lang="ru-RU" sz="12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547" marR="5754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Жизнестойкость равнодушие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547" marR="57547" marT="0" marB="0"/>
                </a:tc>
                <a:extLst>
                  <a:ext uri="{0D108BD9-81ED-4DB2-BD59-A6C34878D82A}">
                    <a16:rowId xmlns:a16="http://schemas.microsoft.com/office/drawing/2014/main" val="5004594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5871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55029377"/>
              </p:ext>
            </p:extLst>
          </p:nvPr>
        </p:nvGraphicFramePr>
        <p:xfrm>
          <a:off x="332262" y="150799"/>
          <a:ext cx="11588436" cy="633616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62812">
                  <a:extLst>
                    <a:ext uri="{9D8B030D-6E8A-4147-A177-3AD203B41FA5}">
                      <a16:colId xmlns:a16="http://schemas.microsoft.com/office/drawing/2014/main" val="676566300"/>
                    </a:ext>
                  </a:extLst>
                </a:gridCol>
                <a:gridCol w="3862812">
                  <a:extLst>
                    <a:ext uri="{9D8B030D-6E8A-4147-A177-3AD203B41FA5}">
                      <a16:colId xmlns:a16="http://schemas.microsoft.com/office/drawing/2014/main" val="4234991354"/>
                    </a:ext>
                  </a:extLst>
                </a:gridCol>
                <a:gridCol w="3862812">
                  <a:extLst>
                    <a:ext uri="{9D8B030D-6E8A-4147-A177-3AD203B41FA5}">
                      <a16:colId xmlns:a16="http://schemas.microsoft.com/office/drawing/2014/main" val="2607154475"/>
                    </a:ext>
                  </a:extLst>
                </a:gridCol>
              </a:tblGrid>
              <a:tr h="59344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7030A0"/>
                          </a:solidFill>
                          <a:effectLst/>
                        </a:rPr>
                        <a:t>7 класс</a:t>
                      </a:r>
                      <a:endParaRPr lang="ru-RU" sz="2000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60212658"/>
                  </a:ext>
                </a:extLst>
              </a:tr>
              <a:tr h="70161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Древнерусская литература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«Повесть о Петре и </a:t>
                      </a:r>
                      <a:r>
                        <a:rPr lang="ru-RU" sz="2400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Февронии</a:t>
                      </a:r>
                      <a:r>
                        <a:rPr lang="ru-RU" sz="24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 Муромских»</a:t>
                      </a:r>
                      <a:endParaRPr lang="ru-RU" sz="20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Любовь, верность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98656365"/>
                  </a:ext>
                </a:extLst>
              </a:tr>
              <a:tr h="70161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М.Ю. Лермонтов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«Песнь о купце Калашникове»</a:t>
                      </a:r>
                      <a:endParaRPr lang="ru-RU" sz="20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Честь и бесчестие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33816930"/>
                  </a:ext>
                </a:extLst>
              </a:tr>
              <a:tr h="70161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</a:rPr>
                        <a:t> Н.В. Гоголь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«Тарас Бульба»</a:t>
                      </a:r>
                      <a:endParaRPr lang="ru-RU" sz="2400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Материнская любовь, мужество, сила духа </a:t>
                      </a:r>
                      <a:endParaRPr lang="ru-RU" sz="2400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18656437"/>
                  </a:ext>
                </a:extLst>
              </a:tr>
              <a:tr h="69503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Н.А. Некрасов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Поэма «Русские женщины»</a:t>
                      </a:r>
                      <a:endParaRPr lang="ru-RU" sz="20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Верность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70879912"/>
                  </a:ext>
                </a:extLst>
              </a:tr>
              <a:tr h="69503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Н.А. Некрасов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Поэма «Русские женщины»</a:t>
                      </a:r>
                      <a:endParaRPr lang="ru-RU" sz="20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Верность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95882412"/>
                  </a:ext>
                </a:extLst>
              </a:tr>
              <a:tr h="70161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Л.Н. Толстой 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Повесть «Детство»</a:t>
                      </a:r>
                      <a:endParaRPr lang="ru-RU" sz="20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Счастье, материнская  любовь 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55257354"/>
                  </a:ext>
                </a:extLst>
              </a:tr>
              <a:tr h="701612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r>
                        <a:rPr lang="ru-RU" sz="2400" dirty="0" smtClean="0">
                          <a:effectLst/>
                        </a:rPr>
                        <a:t>М. Горький</a:t>
                      </a:r>
                      <a:endParaRPr lang="ru-RU" sz="20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«Легенда о Данко»</a:t>
                      </a:r>
                      <a:endParaRPr lang="ru-RU" sz="20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Подвиг, смелость, самопожертвование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39072018"/>
                  </a:ext>
                </a:extLst>
              </a:tr>
              <a:tr h="69503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А.Т. </a:t>
                      </a:r>
                      <a:r>
                        <a:rPr lang="ru-RU" sz="2400" dirty="0" smtClean="0">
                          <a:effectLst/>
                        </a:rPr>
                        <a:t>Твардовский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Поэма «Василий Теркин»</a:t>
                      </a:r>
                      <a:endParaRPr lang="ru-RU" sz="20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Подвиг, смелость, </a:t>
                      </a:r>
                      <a:r>
                        <a:rPr lang="ru-RU" sz="2400" dirty="0" smtClean="0">
                          <a:effectLst/>
                        </a:rPr>
                        <a:t>сила</a:t>
                      </a:r>
                      <a:r>
                        <a:rPr lang="ru-RU" sz="2400" baseline="0" dirty="0" smtClean="0">
                          <a:effectLst/>
                        </a:rPr>
                        <a:t> духа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173496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007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57702978"/>
              </p:ext>
            </p:extLst>
          </p:nvPr>
        </p:nvGraphicFramePr>
        <p:xfrm>
          <a:off x="190122" y="217285"/>
          <a:ext cx="11534115" cy="58835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68302">
                  <a:extLst>
                    <a:ext uri="{9D8B030D-6E8A-4147-A177-3AD203B41FA5}">
                      <a16:colId xmlns:a16="http://schemas.microsoft.com/office/drawing/2014/main" val="80574446"/>
                    </a:ext>
                  </a:extLst>
                </a:gridCol>
                <a:gridCol w="4119326">
                  <a:extLst>
                    <a:ext uri="{9D8B030D-6E8A-4147-A177-3AD203B41FA5}">
                      <a16:colId xmlns:a16="http://schemas.microsoft.com/office/drawing/2014/main" val="618041836"/>
                    </a:ext>
                  </a:extLst>
                </a:gridCol>
                <a:gridCol w="4146487">
                  <a:extLst>
                    <a:ext uri="{9D8B030D-6E8A-4147-A177-3AD203B41FA5}">
                      <a16:colId xmlns:a16="http://schemas.microsoft.com/office/drawing/2014/main" val="3743168322"/>
                    </a:ext>
                  </a:extLst>
                </a:gridCol>
              </a:tblGrid>
              <a:tr h="53415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7030A0"/>
                          </a:solidFill>
                          <a:effectLst/>
                        </a:rPr>
                        <a:t>8 класс</a:t>
                      </a:r>
                      <a:endParaRPr lang="ru-RU" sz="2000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39" marR="6713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39" marR="6713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39" marR="67139" marT="0" marB="0"/>
                </a:tc>
                <a:extLst>
                  <a:ext uri="{0D108BD9-81ED-4DB2-BD59-A6C34878D82A}">
                    <a16:rowId xmlns:a16="http://schemas.microsoft.com/office/drawing/2014/main" val="1121418012"/>
                  </a:ext>
                </a:extLst>
              </a:tr>
              <a:tr h="85102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Древнерусская литература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39" marR="6713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«Житие  Сергия Радонежского», «Житие Александра Невского» </a:t>
                      </a:r>
                      <a:endParaRPr lang="ru-RU" sz="16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39" marR="6713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Духовный и воинский подвиги  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39" marR="67139" marT="0" marB="0"/>
                </a:tc>
                <a:extLst>
                  <a:ext uri="{0D108BD9-81ED-4DB2-BD59-A6C34878D82A}">
                    <a16:rowId xmlns:a16="http://schemas.microsoft.com/office/drawing/2014/main" val="4138760344"/>
                  </a:ext>
                </a:extLst>
              </a:tr>
              <a:tr h="30875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Н.М. Карамзин 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39" marR="6713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«Бедная Лиза»</a:t>
                      </a:r>
                      <a:endParaRPr lang="ru-RU" sz="16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39" marR="6713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Любовь 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39" marR="67139" marT="0" marB="0"/>
                </a:tc>
                <a:extLst>
                  <a:ext uri="{0D108BD9-81ED-4DB2-BD59-A6C34878D82A}">
                    <a16:rowId xmlns:a16="http://schemas.microsoft.com/office/drawing/2014/main" val="448265839"/>
                  </a:ext>
                </a:extLst>
              </a:tr>
              <a:tr h="61749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А.С. Пушкин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39" marR="6713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Повесть «Капитанская дочка»</a:t>
                      </a:r>
                      <a:endParaRPr lang="ru-RU" sz="16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39" marR="6713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Честь и бесчестие, любовь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39" marR="67139" marT="0" marB="0"/>
                </a:tc>
                <a:extLst>
                  <a:ext uri="{0D108BD9-81ED-4DB2-BD59-A6C34878D82A}">
                    <a16:rowId xmlns:a16="http://schemas.microsoft.com/office/drawing/2014/main" val="2678501414"/>
                  </a:ext>
                </a:extLst>
              </a:tr>
              <a:tr h="30875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И.С. Тургенев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39" marR="6713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Повесть «Ася»</a:t>
                      </a:r>
                      <a:endParaRPr lang="ru-RU" sz="16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39" marR="6713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Счастье, любовь</a:t>
                      </a:r>
                      <a:r>
                        <a:rPr lang="ru-RU" sz="2000" dirty="0">
                          <a:effectLst/>
                        </a:rPr>
                        <a:t>, малодушие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39" marR="67139" marT="0" marB="0"/>
                </a:tc>
                <a:extLst>
                  <a:ext uri="{0D108BD9-81ED-4DB2-BD59-A6C34878D82A}">
                    <a16:rowId xmlns:a16="http://schemas.microsoft.com/office/drawing/2014/main" val="3613991365"/>
                  </a:ext>
                </a:extLst>
              </a:tr>
              <a:tr h="61749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Н.А.Островский 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39" marR="6713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Пьеса-сказка «Снегурочка»</a:t>
                      </a:r>
                      <a:endParaRPr lang="ru-RU" sz="16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39" marR="6713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Любовь 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39" marR="67139" marT="0" marB="0"/>
                </a:tc>
                <a:extLst>
                  <a:ext uri="{0D108BD9-81ED-4DB2-BD59-A6C34878D82A}">
                    <a16:rowId xmlns:a16="http://schemas.microsoft.com/office/drawing/2014/main" val="1771523610"/>
                  </a:ext>
                </a:extLst>
              </a:tr>
              <a:tr h="61749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М.Горький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39" marR="6713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Рассказ «Макар </a:t>
                      </a:r>
                      <a:r>
                        <a:rPr lang="ru-RU" sz="2000" dirty="0" err="1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Чудра</a:t>
                      </a:r>
                      <a:r>
                        <a:rPr lang="ru-RU" sz="20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»</a:t>
                      </a:r>
                      <a:endParaRPr lang="ru-RU" sz="16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39" marR="6713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Любовь, гордость, высокомерие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39" marR="67139" marT="0" marB="0"/>
                </a:tc>
                <a:extLst>
                  <a:ext uri="{0D108BD9-81ED-4DB2-BD59-A6C34878D82A}">
                    <a16:rowId xmlns:a16="http://schemas.microsoft.com/office/drawing/2014/main" val="2926388216"/>
                  </a:ext>
                </a:extLst>
              </a:tr>
              <a:tr h="30875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У. Шекспир 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39" marR="6713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«Ромео и Джульетта»</a:t>
                      </a:r>
                      <a:endParaRPr lang="ru-RU" sz="16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39" marR="6713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Любовь,</a:t>
                      </a:r>
                      <a:r>
                        <a:rPr lang="ru-RU" sz="2000" baseline="0" dirty="0" smtClean="0">
                          <a:effectLst/>
                        </a:rPr>
                        <a:t> ненависть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39" marR="67139" marT="0" marB="0"/>
                </a:tc>
                <a:extLst>
                  <a:ext uri="{0D108BD9-81ED-4DB2-BD59-A6C34878D82A}">
                    <a16:rowId xmlns:a16="http://schemas.microsoft.com/office/drawing/2014/main" val="1009435350"/>
                  </a:ext>
                </a:extLst>
              </a:tr>
              <a:tr h="68906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В.П. Астафьев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39" marR="6713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«Фотография, на которой меня нет»</a:t>
                      </a:r>
                      <a:endParaRPr lang="ru-RU" sz="16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39" marR="6713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Дружба, память, личность учителя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39" marR="67139" marT="0" marB="0"/>
                </a:tc>
                <a:extLst>
                  <a:ext uri="{0D108BD9-81ED-4DB2-BD59-A6C34878D82A}">
                    <a16:rowId xmlns:a16="http://schemas.microsoft.com/office/drawing/2014/main" val="272773512"/>
                  </a:ext>
                </a:extLst>
              </a:tr>
              <a:tr h="93218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В.Г. Распутин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39" marR="6713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«Уроки французского»</a:t>
                      </a:r>
                      <a:endParaRPr lang="ru-RU" sz="16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39" marR="6713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Справедливость</a:t>
                      </a:r>
                      <a:r>
                        <a:rPr lang="ru-RU" sz="2000" dirty="0" smtClean="0">
                          <a:effectLst/>
                        </a:rPr>
                        <a:t>, жестокость, сочувствие, самостоятельность</a:t>
                      </a:r>
                      <a:r>
                        <a:rPr lang="ru-RU" sz="2000" dirty="0">
                          <a:effectLst/>
                        </a:rPr>
                        <a:t>, понимание, доброта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39" marR="67139" marT="0" marB="0"/>
                </a:tc>
                <a:extLst>
                  <a:ext uri="{0D108BD9-81ED-4DB2-BD59-A6C34878D82A}">
                    <a16:rowId xmlns:a16="http://schemas.microsoft.com/office/drawing/2014/main" val="35985794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8647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Повторение схемы сочинения-рассуждения:</a:t>
            </a:r>
            <a:r>
              <a:rPr lang="ru-RU" dirty="0"/>
              <a:t> 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ru-RU" sz="3600" b="1" dirty="0" smtClean="0"/>
          </a:p>
          <a:p>
            <a:pPr algn="ctr"/>
            <a:r>
              <a:rPr lang="ru-RU" sz="3600" b="1" dirty="0" smtClean="0"/>
              <a:t>Тезис </a:t>
            </a:r>
            <a:endParaRPr lang="ru-RU" sz="3600" dirty="0"/>
          </a:p>
          <a:p>
            <a:pPr algn="ctr"/>
            <a:r>
              <a:rPr lang="ru-RU" sz="3600" b="1" dirty="0" smtClean="0"/>
              <a:t>Аргумент 1 - </a:t>
            </a:r>
            <a:r>
              <a:rPr lang="ru-RU" sz="3600" b="1" dirty="0" err="1" smtClean="0"/>
              <a:t>микровывод</a:t>
            </a:r>
            <a:r>
              <a:rPr lang="ru-RU" sz="3600" b="1" dirty="0" smtClean="0"/>
              <a:t>      </a:t>
            </a:r>
          </a:p>
          <a:p>
            <a:pPr algn="ctr"/>
            <a:r>
              <a:rPr lang="ru-RU" sz="3600" b="1" dirty="0" smtClean="0"/>
              <a:t>Аргумент 2 - </a:t>
            </a:r>
            <a:r>
              <a:rPr lang="ru-RU" sz="3600" b="1" dirty="0" err="1" smtClean="0"/>
              <a:t>микровывод</a:t>
            </a:r>
            <a:r>
              <a:rPr lang="ru-RU" sz="3600" b="1" dirty="0" smtClean="0"/>
              <a:t>                      </a:t>
            </a:r>
            <a:r>
              <a:rPr lang="ru-RU" sz="3600" dirty="0" smtClean="0"/>
              <a:t>                              </a:t>
            </a:r>
            <a:r>
              <a:rPr lang="ru-RU" sz="3600" u="sng" dirty="0" smtClean="0"/>
              <a:t> </a:t>
            </a:r>
            <a:endParaRPr lang="ru-RU" sz="3600" dirty="0" smtClean="0"/>
          </a:p>
          <a:p>
            <a:pPr algn="ctr"/>
            <a:r>
              <a:rPr lang="ru-RU" sz="3600" b="1" dirty="0" smtClean="0"/>
              <a:t>Вывод   </a:t>
            </a:r>
            <a:endParaRPr lang="ru-RU" sz="36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6610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Формулировка задания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ru-RU" sz="3200" i="1" dirty="0"/>
              <a:t>Как Вы понимаете значение слова ВЕРНОСТЬ? </a:t>
            </a:r>
            <a:r>
              <a:rPr lang="ru-RU" sz="3200" i="1" u="sng" dirty="0"/>
              <a:t>Сформулируйте</a:t>
            </a:r>
            <a:r>
              <a:rPr lang="ru-RU" sz="3200" i="1" dirty="0"/>
              <a:t> и </a:t>
            </a:r>
            <a:r>
              <a:rPr lang="ru-RU" sz="3200" i="1" u="sng" dirty="0"/>
              <a:t>прокомментируйте </a:t>
            </a:r>
            <a:r>
              <a:rPr lang="ru-RU" sz="3200" i="1" dirty="0"/>
              <a:t>данное Вами определение. Напишите сочинение-рассуждение на тему: </a:t>
            </a:r>
            <a:r>
              <a:rPr lang="ru-RU" sz="3200" b="1" i="1" dirty="0"/>
              <a:t>«Что такое верность?»</a:t>
            </a:r>
            <a:r>
              <a:rPr lang="ru-RU" sz="3200" i="1" dirty="0"/>
              <a:t>, взяв в качестве тезиса данное Вами определение. Аргументируя свой тезис, приведите </a:t>
            </a:r>
            <a:r>
              <a:rPr lang="ru-RU" sz="3200" i="1" u="sng" dirty="0" smtClean="0"/>
              <a:t>2 (</a:t>
            </a:r>
            <a:r>
              <a:rPr lang="ru-RU" sz="3200" i="1" u="sng" dirty="0"/>
              <a:t>два) примера-аргумента</a:t>
            </a:r>
            <a:r>
              <a:rPr lang="ru-RU" sz="3200" i="1" dirty="0"/>
              <a:t>, подтверждающих Ваши рассуждения: </a:t>
            </a:r>
            <a:r>
              <a:rPr lang="ru-RU" sz="3200" b="1" i="1" dirty="0"/>
              <a:t>один пример-аргумент </a:t>
            </a:r>
            <a:r>
              <a:rPr lang="ru-RU" sz="3200" i="1" dirty="0"/>
              <a:t>приведите из изучаемого текста</a:t>
            </a:r>
            <a:r>
              <a:rPr lang="ru-RU" sz="3200" b="1" i="1" dirty="0"/>
              <a:t>, а второй -  </a:t>
            </a:r>
            <a:r>
              <a:rPr lang="ru-RU" sz="3200" i="1" dirty="0"/>
              <a:t>из ранее изученного</a:t>
            </a:r>
            <a:r>
              <a:rPr lang="ru-RU" sz="3200" i="1" dirty="0" smtClean="0"/>
              <a:t>. </a:t>
            </a:r>
            <a:endParaRPr lang="ru-RU" sz="32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1610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636849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Рабочий лист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7280" y="896292"/>
            <a:ext cx="10753706" cy="5305332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/>
              <a:t> Рабочий лист   ученика </a:t>
            </a:r>
            <a:r>
              <a:rPr lang="ru-RU" b="1" dirty="0"/>
              <a:t>7 класса</a:t>
            </a:r>
            <a:r>
              <a:rPr lang="ru-RU" dirty="0"/>
              <a:t>  _____________________________________</a:t>
            </a:r>
          </a:p>
          <a:p>
            <a:r>
              <a:rPr lang="ru-RU" dirty="0"/>
              <a:t>Подготовка к сочинению-рассуждению на </a:t>
            </a:r>
            <a:r>
              <a:rPr lang="ru-RU" dirty="0" smtClean="0"/>
              <a:t>тему: _________________________________________  </a:t>
            </a:r>
            <a:endParaRPr lang="ru-RU" dirty="0"/>
          </a:p>
          <a:p>
            <a:endParaRPr lang="ru-RU" b="1" dirty="0" smtClean="0"/>
          </a:p>
          <a:p>
            <a:r>
              <a:rPr lang="ru-RU" b="1" dirty="0" smtClean="0"/>
              <a:t>1</a:t>
            </a:r>
            <a:r>
              <a:rPr lang="ru-RU" b="1" dirty="0"/>
              <a:t>. </a:t>
            </a:r>
            <a:r>
              <a:rPr lang="ru-RU" b="1" dirty="0" smtClean="0"/>
              <a:t>Тезис.</a:t>
            </a:r>
            <a:r>
              <a:rPr lang="ru-RU" dirty="0" smtClean="0"/>
              <a:t>___________________________________________________________________________  __________________________________________________________________________________  </a:t>
            </a:r>
          </a:p>
          <a:p>
            <a:r>
              <a:rPr lang="ru-RU" b="1" dirty="0" smtClean="0"/>
              <a:t>Переход </a:t>
            </a:r>
            <a:r>
              <a:rPr lang="ru-RU" b="1" dirty="0"/>
              <a:t>к доказательствам.</a:t>
            </a:r>
            <a:r>
              <a:rPr lang="ru-RU" dirty="0"/>
              <a:t>  Многие русские писатели обращались  к этой теме в своих произведениях</a:t>
            </a:r>
            <a:r>
              <a:rPr lang="ru-RU" dirty="0" smtClean="0"/>
              <a:t>. (</a:t>
            </a:r>
            <a:r>
              <a:rPr lang="ru-RU" dirty="0"/>
              <a:t>Русские-писатели классики не раз обращались в своих произведениях к теме верности.) </a:t>
            </a:r>
          </a:p>
          <a:p>
            <a:r>
              <a:rPr lang="ru-RU" b="1" dirty="0"/>
              <a:t> </a:t>
            </a:r>
            <a:r>
              <a:rPr lang="ru-RU" b="1" dirty="0" smtClean="0"/>
              <a:t>2. Доказательства </a:t>
            </a:r>
            <a:r>
              <a:rPr lang="ru-RU" b="1" dirty="0"/>
              <a:t>(аргументы).</a:t>
            </a:r>
            <a:endParaRPr lang="ru-RU" dirty="0"/>
          </a:p>
          <a:p>
            <a:r>
              <a:rPr lang="ru-RU" dirty="0"/>
              <a:t>1) Рассуждая  о верности, нельзя не вспомнить   ___________________   (</a:t>
            </a:r>
            <a:r>
              <a:rPr lang="ru-RU" i="1" dirty="0"/>
              <a:t>поэму, рассказ, комедию, повесть, </a:t>
            </a:r>
            <a:r>
              <a:rPr lang="ru-RU" sz="2200" b="1" i="1" dirty="0"/>
              <a:t>произведение</a:t>
            </a:r>
            <a:r>
              <a:rPr lang="ru-RU" dirty="0"/>
              <a:t>)  </a:t>
            </a:r>
            <a:r>
              <a:rPr lang="ru-RU" dirty="0" smtClean="0"/>
              <a:t>________________________________________________(</a:t>
            </a:r>
            <a:r>
              <a:rPr lang="ru-RU" i="1" dirty="0"/>
              <a:t>Ф.И.О. автора) </a:t>
            </a:r>
            <a:r>
              <a:rPr lang="ru-RU" i="1" dirty="0" smtClean="0"/>
              <a:t>______________________________________________________________  (</a:t>
            </a:r>
            <a:r>
              <a:rPr lang="ru-RU" i="1" dirty="0"/>
              <a:t>название </a:t>
            </a:r>
            <a:r>
              <a:rPr lang="ru-RU" i="1" dirty="0" smtClean="0"/>
              <a:t>произведения). __________________________________________________________________________________</a:t>
            </a:r>
          </a:p>
          <a:p>
            <a:r>
              <a:rPr lang="ru-RU" dirty="0" smtClean="0"/>
              <a:t>2</a:t>
            </a:r>
            <a:r>
              <a:rPr lang="ru-RU" dirty="0"/>
              <a:t>) Подобную проблему поднимал и </a:t>
            </a:r>
            <a:r>
              <a:rPr lang="ru-RU" dirty="0" smtClean="0"/>
              <a:t>________________________________________(</a:t>
            </a:r>
            <a:r>
              <a:rPr lang="ru-RU" i="1" dirty="0"/>
              <a:t>Ф.И.О. автора) </a:t>
            </a:r>
            <a:r>
              <a:rPr lang="ru-RU" dirty="0"/>
              <a:t>  </a:t>
            </a:r>
            <a:r>
              <a:rPr lang="ru-RU" dirty="0" smtClean="0"/>
              <a:t>    в </a:t>
            </a:r>
            <a:r>
              <a:rPr lang="ru-RU" dirty="0"/>
              <a:t>своем произведении</a:t>
            </a:r>
            <a:r>
              <a:rPr lang="ru-RU" dirty="0" smtClean="0"/>
              <a:t>____________________________________________</a:t>
            </a:r>
            <a:r>
              <a:rPr lang="ru-RU" i="1" dirty="0" smtClean="0"/>
              <a:t>(</a:t>
            </a:r>
            <a:r>
              <a:rPr lang="ru-RU" i="1" dirty="0"/>
              <a:t>название произведения</a:t>
            </a:r>
            <a:r>
              <a:rPr lang="ru-RU" i="1" dirty="0" smtClean="0"/>
              <a:t>).  ___________________________________________________________________________________</a:t>
            </a:r>
          </a:p>
          <a:p>
            <a:r>
              <a:rPr lang="ru-RU" b="1" dirty="0" smtClean="0"/>
              <a:t>3. Общий </a:t>
            </a:r>
            <a:r>
              <a:rPr lang="ru-RU" b="1" dirty="0"/>
              <a:t>вывод. </a:t>
            </a:r>
            <a:r>
              <a:rPr lang="ru-RU" dirty="0"/>
              <a:t>___________________________________________________________________ </a:t>
            </a:r>
            <a:r>
              <a:rPr lang="ru-RU" i="1" dirty="0" smtClean="0"/>
              <a:t>___________________________________________________________________________________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27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Лексико-орфографическая работа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дв</a:t>
            </a:r>
            <a:r>
              <a:rPr lang="ru-RU" sz="3200" b="1" u="sng" dirty="0" smtClean="0"/>
              <a:t>о</a:t>
            </a:r>
            <a:r>
              <a:rPr lang="ru-RU" sz="3200" b="1" dirty="0" smtClean="0"/>
              <a:t>рянское с</a:t>
            </a:r>
            <a:r>
              <a:rPr lang="ru-RU" sz="3200" b="1" u="sng" dirty="0" smtClean="0"/>
              <a:t>о</a:t>
            </a:r>
            <a:r>
              <a:rPr lang="ru-RU" sz="3200" b="1" dirty="0" smtClean="0"/>
              <a:t>словие</a:t>
            </a:r>
          </a:p>
          <a:p>
            <a:r>
              <a:rPr lang="ru-RU" sz="3200" b="1" dirty="0" smtClean="0"/>
              <a:t>д</a:t>
            </a:r>
            <a:r>
              <a:rPr lang="ru-RU" sz="3200" b="1" u="sng" dirty="0" smtClean="0"/>
              <a:t>е</a:t>
            </a:r>
            <a:r>
              <a:rPr lang="ru-RU" sz="3200" b="1" dirty="0" smtClean="0"/>
              <a:t>кабристы</a:t>
            </a:r>
            <a:endParaRPr lang="ru-RU" sz="3200" dirty="0"/>
          </a:p>
          <a:p>
            <a:r>
              <a:rPr lang="ru-RU" sz="3200" b="1" u="sng" dirty="0"/>
              <a:t>С</a:t>
            </a:r>
            <a:r>
              <a:rPr lang="ru-RU" sz="3200" b="1" dirty="0"/>
              <a:t>ибирь</a:t>
            </a:r>
            <a:endParaRPr lang="ru-RU" sz="3200" dirty="0"/>
          </a:p>
          <a:p>
            <a:r>
              <a:rPr lang="ru-RU" sz="3200" b="1" u="sng" dirty="0"/>
              <a:t>с</a:t>
            </a:r>
            <a:r>
              <a:rPr lang="ru-RU" sz="3200" b="1" dirty="0"/>
              <a:t>ибирский</a:t>
            </a:r>
            <a:endParaRPr lang="ru-RU" sz="3200" dirty="0"/>
          </a:p>
          <a:p>
            <a:r>
              <a:rPr lang="ru-RU" sz="3200" b="1" dirty="0" smtClean="0"/>
              <a:t>пр</a:t>
            </a:r>
            <a:r>
              <a:rPr lang="ru-RU" sz="3200" b="1" u="sng" dirty="0" smtClean="0"/>
              <a:t>и</a:t>
            </a:r>
            <a:r>
              <a:rPr lang="ru-RU" sz="3200" b="1" dirty="0" smtClean="0"/>
              <a:t>говорены </a:t>
            </a:r>
            <a:r>
              <a:rPr lang="ru-RU" sz="3200" b="1" dirty="0"/>
              <a:t>к </a:t>
            </a:r>
            <a:r>
              <a:rPr lang="ru-RU" sz="3200" b="1" u="sng" dirty="0"/>
              <a:t>сс</a:t>
            </a:r>
            <a:r>
              <a:rPr lang="ru-RU" sz="3200" b="1" dirty="0"/>
              <a:t>ылке</a:t>
            </a:r>
            <a:endParaRPr lang="ru-RU" sz="3200" dirty="0"/>
          </a:p>
          <a:p>
            <a:endParaRPr lang="ru-RU" sz="24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sz="3200" b="1" dirty="0"/>
              <a:t>добр</a:t>
            </a:r>
            <a:r>
              <a:rPr lang="ru-RU" sz="3200" b="1" u="sng" dirty="0"/>
              <a:t>о</a:t>
            </a:r>
            <a:r>
              <a:rPr lang="ru-RU" sz="3200" b="1" dirty="0"/>
              <a:t>вольно последовала</a:t>
            </a:r>
            <a:endParaRPr lang="ru-RU" sz="3200" dirty="0"/>
          </a:p>
          <a:p>
            <a:r>
              <a:rPr lang="ru-RU" sz="3200" b="1" dirty="0"/>
              <a:t>к</a:t>
            </a:r>
            <a:r>
              <a:rPr lang="ru-RU" sz="3200" b="1" u="sng" dirty="0"/>
              <a:t>о</a:t>
            </a:r>
            <a:r>
              <a:rPr lang="ru-RU" sz="3200" b="1" dirty="0"/>
              <a:t>нфликт с властью</a:t>
            </a:r>
            <a:endParaRPr lang="ru-RU" sz="3200" dirty="0"/>
          </a:p>
          <a:p>
            <a:r>
              <a:rPr lang="ru-RU" sz="3200" b="1" dirty="0"/>
              <a:t>кн</a:t>
            </a:r>
            <a:r>
              <a:rPr lang="ru-RU" sz="3200" b="1" u="sng" dirty="0"/>
              <a:t>я</a:t>
            </a:r>
            <a:r>
              <a:rPr lang="ru-RU" sz="3200" b="1" dirty="0"/>
              <a:t>гиня</a:t>
            </a:r>
            <a:endParaRPr lang="ru-RU" sz="3200" dirty="0"/>
          </a:p>
          <a:p>
            <a:r>
              <a:rPr lang="ru-RU" sz="3200" b="1" dirty="0"/>
              <a:t>чу</a:t>
            </a:r>
            <a:r>
              <a:rPr lang="ru-RU" sz="3200" b="1" u="sng" dirty="0"/>
              <a:t>в</a:t>
            </a:r>
            <a:r>
              <a:rPr lang="ru-RU" sz="3200" b="1" dirty="0"/>
              <a:t>ство долга</a:t>
            </a:r>
            <a:endParaRPr lang="ru-RU" sz="3200" dirty="0"/>
          </a:p>
          <a:p>
            <a:r>
              <a:rPr lang="ru-RU" sz="3200" b="1" dirty="0"/>
              <a:t>скрасить тр</a:t>
            </a:r>
            <a:r>
              <a:rPr lang="ru-RU" sz="3200" b="1" u="sng" dirty="0"/>
              <a:t>а</a:t>
            </a:r>
            <a:r>
              <a:rPr lang="ru-RU" sz="3200" b="1" dirty="0"/>
              <a:t>гические дни</a:t>
            </a:r>
            <a:endParaRPr lang="ru-RU" sz="32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452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854134"/>
          </a:xfrm>
        </p:spPr>
        <p:txBody>
          <a:bodyPr/>
          <a:lstStyle/>
          <a:p>
            <a:r>
              <a:rPr lang="ru-RU" b="1" dirty="0"/>
              <a:t>Выдвижение тезиса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2673" y="1222219"/>
            <a:ext cx="11380206" cy="4925084"/>
          </a:xfrm>
        </p:spPr>
        <p:txBody>
          <a:bodyPr>
            <a:normAutofit/>
          </a:bodyPr>
          <a:lstStyle/>
          <a:p>
            <a:r>
              <a:rPr lang="ru-RU" dirty="0"/>
              <a:t>- Что значит дать определение слову? (Объяснить, что слово обозначает, т.е. его лексическое значение). </a:t>
            </a:r>
          </a:p>
          <a:p>
            <a:r>
              <a:rPr lang="ru-RU" b="1" dirty="0"/>
              <a:t>В данном случае тезисом будет являться лексическое значение слова ВЕРНОСТЬ.</a:t>
            </a:r>
          </a:p>
          <a:p>
            <a:r>
              <a:rPr lang="ru-RU" dirty="0"/>
              <a:t>- Откуда мы можем узнать лексическое значение слова? (Из толкового словаря).</a:t>
            </a:r>
          </a:p>
          <a:p>
            <a:r>
              <a:rPr lang="ru-RU" dirty="0"/>
              <a:t>Обратимся к толковому словарю С.И</a:t>
            </a:r>
            <a:r>
              <a:rPr lang="ru-RU" dirty="0" smtClean="0"/>
              <a:t>. Ожегова.                                                                                                                       </a:t>
            </a:r>
            <a:r>
              <a:rPr lang="ru-RU" dirty="0"/>
              <a:t>Верность </a:t>
            </a:r>
            <a:r>
              <a:rPr lang="ru-RU" dirty="0" smtClean="0"/>
              <a:t>- стойкость</a:t>
            </a:r>
            <a:r>
              <a:rPr lang="ru-RU" dirty="0"/>
              <a:t> и неизменность в чувствах, отношениях, в исполнении своих обязанностей, долга</a:t>
            </a:r>
            <a:r>
              <a:rPr lang="ru-RU" dirty="0" smtClean="0"/>
              <a:t>.</a:t>
            </a:r>
          </a:p>
          <a:p>
            <a:r>
              <a:rPr lang="ru-RU" dirty="0"/>
              <a:t> </a:t>
            </a:r>
            <a:r>
              <a:rPr lang="ru-RU" i="1" dirty="0"/>
              <a:t>Соблюдать верность. Быть верным своему слову.</a:t>
            </a:r>
            <a:endParaRPr lang="ru-RU" dirty="0"/>
          </a:p>
          <a:p>
            <a:r>
              <a:rPr lang="ru-RU" dirty="0"/>
              <a:t> </a:t>
            </a:r>
            <a:r>
              <a:rPr lang="ru-RU" dirty="0" smtClean="0"/>
              <a:t>- </a:t>
            </a:r>
            <a:r>
              <a:rPr lang="ru-RU" dirty="0"/>
              <a:t>Подберём синонимы к слову ВЕРНОСТЬ. Обратимся к словарю </a:t>
            </a:r>
            <a:r>
              <a:rPr lang="ru-RU" dirty="0" smtClean="0"/>
              <a:t>синонимов: (преданность</a:t>
            </a:r>
            <a:r>
              <a:rPr lang="ru-RU" dirty="0"/>
              <a:t>, постоянство, стойкость, неизменность/ в чувствах, в отношениях, исполнении своих обязанностей.</a:t>
            </a:r>
          </a:p>
          <a:p>
            <a:r>
              <a:rPr lang="ru-RU" dirty="0"/>
              <a:t>ВЕРНОСТЬ можно хранить (сохранять), соблюдать, но можно и нарушить.</a:t>
            </a:r>
          </a:p>
          <a:p>
            <a:r>
              <a:rPr lang="ru-RU" dirty="0"/>
              <a:t> </a:t>
            </a:r>
            <a:r>
              <a:rPr lang="ru-RU" dirty="0" smtClean="0"/>
              <a:t>- </a:t>
            </a:r>
            <a:r>
              <a:rPr lang="ru-RU" dirty="0"/>
              <a:t>Подберём антонимы к слову </a:t>
            </a:r>
            <a:r>
              <a:rPr lang="ru-RU" dirty="0" smtClean="0"/>
              <a:t>ВЕРНОСТЬ: </a:t>
            </a:r>
            <a:r>
              <a:rPr lang="ru-RU" dirty="0"/>
              <a:t>(измена, предательство).  </a:t>
            </a:r>
          </a:p>
          <a:p>
            <a:r>
              <a:rPr lang="ru-RU" b="1" dirty="0"/>
              <a:t>Отвечая </a:t>
            </a:r>
            <a:r>
              <a:rPr lang="ru-RU" b="1" dirty="0" smtClean="0"/>
              <a:t>вопрос «Что такое верность?» </a:t>
            </a:r>
            <a:r>
              <a:rPr lang="ru-RU" b="1" dirty="0"/>
              <a:t>вы создаете начало сочинения – тезис.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7704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ysClr val="windowText" lastClr="000000"/>
      </a:dk1>
      <a:lt1>
        <a:sysClr val="window" lastClr="FFFFFF"/>
      </a:lt1>
      <a:dk2>
        <a:srgbClr val="514949"/>
      </a:dk2>
      <a:lt2>
        <a:srgbClr val="E1E1DB"/>
      </a:lt2>
      <a:accent1>
        <a:srgbClr val="9DBFBE"/>
      </a:accent1>
      <a:accent2>
        <a:srgbClr val="DB8631"/>
      </a:accent2>
      <a:accent3>
        <a:srgbClr val="E3CC5A"/>
      </a:accent3>
      <a:accent4>
        <a:srgbClr val="ACADA8"/>
      </a:accent4>
      <a:accent5>
        <a:srgbClr val="927C61"/>
      </a:accent5>
      <a:accent6>
        <a:srgbClr val="B3B435"/>
      </a:accent6>
      <a:hlink>
        <a:srgbClr val="0000FF"/>
      </a:hlink>
      <a:folHlink>
        <a:srgbClr val="800080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243AF7DC-D15B-41C0-AE81-23980D1B9FC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221</TotalTime>
  <Words>813</Words>
  <Application>Microsoft Office PowerPoint</Application>
  <PresentationFormat>Широкоэкранный</PresentationFormat>
  <Paragraphs>158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Gungsuh</vt:lpstr>
      <vt:lpstr>Calibri</vt:lpstr>
      <vt:lpstr>Calibri Light</vt:lpstr>
      <vt:lpstr>Times New Roman</vt:lpstr>
      <vt:lpstr>Ретро</vt:lpstr>
      <vt:lpstr>             Обучение написанию сочинения-рассуждения на уроках литературы в 6-8 классах в рамках подготовки к ГИА</vt:lpstr>
      <vt:lpstr>Презентация PowerPoint</vt:lpstr>
      <vt:lpstr>Презентация PowerPoint</vt:lpstr>
      <vt:lpstr>Презентация PowerPoint</vt:lpstr>
      <vt:lpstr>Повторение схемы сочинения-рассуждения: </vt:lpstr>
      <vt:lpstr>Формулировка задания</vt:lpstr>
      <vt:lpstr>Рабочий лист</vt:lpstr>
      <vt:lpstr>Лексико-орфографическая работа</vt:lpstr>
      <vt:lpstr>Выдвижение тезиса</vt:lpstr>
      <vt:lpstr>Комментарий к тезису. </vt:lpstr>
      <vt:lpstr>Аргументы + примеры.</vt:lpstr>
      <vt:lpstr>Вывод. Абзацное членение.</vt:lpstr>
      <vt:lpstr>Рабочий лист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 Обучение написанию сочинения-рассуждения на уроках литературы в 6-8 классах в рамках подготовки к ГИА</dc:title>
  <dc:creator>USER</dc:creator>
  <cp:lastModifiedBy>USER</cp:lastModifiedBy>
  <cp:revision>16</cp:revision>
  <dcterms:created xsi:type="dcterms:W3CDTF">2023-11-22T16:08:24Z</dcterms:created>
  <dcterms:modified xsi:type="dcterms:W3CDTF">2023-11-23T19:00:09Z</dcterms:modified>
</cp:coreProperties>
</file>